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27"/>
  </p:notesMasterIdLst>
  <p:sldIdLst>
    <p:sldId id="256" r:id="rId3"/>
    <p:sldId id="258" r:id="rId4"/>
    <p:sldId id="293" r:id="rId5"/>
    <p:sldId id="291" r:id="rId6"/>
    <p:sldId id="292" r:id="rId7"/>
    <p:sldId id="259" r:id="rId8"/>
    <p:sldId id="260" r:id="rId9"/>
    <p:sldId id="261" r:id="rId10"/>
    <p:sldId id="295" r:id="rId11"/>
    <p:sldId id="263" r:id="rId12"/>
    <p:sldId id="302" r:id="rId13"/>
    <p:sldId id="298" r:id="rId14"/>
    <p:sldId id="301" r:id="rId15"/>
    <p:sldId id="297" r:id="rId16"/>
    <p:sldId id="296" r:id="rId17"/>
    <p:sldId id="273" r:id="rId18"/>
    <p:sldId id="299" r:id="rId19"/>
    <p:sldId id="300" r:id="rId20"/>
    <p:sldId id="276" r:id="rId21"/>
    <p:sldId id="281" r:id="rId22"/>
    <p:sldId id="285" r:id="rId23"/>
    <p:sldId id="294" r:id="rId24"/>
    <p:sldId id="286" r:id="rId25"/>
    <p:sldId id="287" r:id="rId26"/>
  </p:sldIdLst>
  <p:sldSz cx="9144000" cy="5143500" type="screen16x9"/>
  <p:notesSz cx="6858000" cy="9144000"/>
  <p:embeddedFontLst>
    <p:embeddedFont>
      <p:font typeface="Cascadia Mono SemiBold" panose="020B0609020000020004" pitchFamily="49" charset="0"/>
      <p:bold r:id="rId28"/>
      <p:boldItalic r:id="rId29"/>
    </p:embeddedFont>
    <p:embeddedFont>
      <p:font typeface="Fira Sans Condensed" panose="020B0604020202020204" pitchFamily="34" charset="0"/>
      <p:regular r:id="rId30"/>
      <p:bold r:id="rId31"/>
      <p:italic r:id="rId32"/>
      <p:boldItalic r:id="rId33"/>
    </p:embeddedFont>
    <p:embeddedFont>
      <p:font typeface="Fira Sans Condensed Light" panose="020B0604020202020204" pitchFamily="34" charset="0"/>
      <p:regular r:id="rId34"/>
      <p:bold r:id="rId35"/>
      <p:italic r:id="rId36"/>
      <p:boldItalic r:id="rId37"/>
    </p:embeddedFont>
    <p:embeddedFont>
      <p:font typeface="Rajdhani" panose="020B0604020202020204" charset="0"/>
      <p:regular r:id="rId38"/>
      <p:bold r:id="rId39"/>
    </p:embeddedFont>
    <p:embeddedFont>
      <p:font typeface="Raleway Medium" panose="020B0604020202020204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5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9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2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9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4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11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25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6bcecd75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6bcecd75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340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1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TENSORFLOW TOOLS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45B26392-C408-2EF7-D823-08316CEF80A4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ImageDataGenerator</a:t>
            </a:r>
            <a:r>
              <a:rPr lang="en-US" sz="2000" dirty="0">
                <a:solidFill>
                  <a:schemeClr val="tx2"/>
                </a:solidFill>
              </a:rPr>
              <a:t> : Image Augmentations Applied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flow_from_directory</a:t>
            </a:r>
            <a:r>
              <a:rPr lang="en-US" sz="2000" dirty="0">
                <a:solidFill>
                  <a:schemeClr val="tx2"/>
                </a:solidFill>
              </a:rPr>
              <a:t>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65;p16">
            <a:extLst>
              <a:ext uri="{FF2B5EF4-FFF2-40B4-BE49-F238E27FC236}">
                <a16:creationId xmlns:a16="http://schemas.microsoft.com/office/drawing/2014/main" id="{89C94CB8-AB47-185E-5708-39533ABD3516}"/>
              </a:ext>
            </a:extLst>
          </p:cNvPr>
          <p:cNvSpPr txBox="1">
            <a:spLocks/>
          </p:cNvSpPr>
          <p:nvPr/>
        </p:nvSpPr>
        <p:spPr>
          <a:xfrm>
            <a:off x="1075191" y="2040194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rescale : Normalize pixel values 0-1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horizontal_flip</a:t>
            </a:r>
            <a:r>
              <a:rPr lang="en-US" sz="2000" dirty="0">
                <a:solidFill>
                  <a:schemeClr val="tx2"/>
                </a:solidFill>
              </a:rPr>
              <a:t> : Teach model differing orientations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rotation_range</a:t>
            </a:r>
            <a:r>
              <a:rPr lang="en-US" sz="2000" dirty="0">
                <a:solidFill>
                  <a:schemeClr val="tx2"/>
                </a:solidFill>
              </a:rPr>
              <a:t> : Handle random rotation of images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Read data, labels from directory structure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Easier to load and process data in batches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79094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208823" y="851645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B45EC-E77F-F915-58C6-F34817FA5CE1}"/>
              </a:ext>
            </a:extLst>
          </p:cNvPr>
          <p:cNvSpPr txBox="1"/>
          <p:nvPr/>
        </p:nvSpPr>
        <p:spPr>
          <a:xfrm>
            <a:off x="368708" y="1308845"/>
            <a:ext cx="83180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We want our Base Neural Network architecture to have 3 convolutional blocks.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Each block contains one Conv2D layer, </a:t>
            </a:r>
            <a:r>
              <a:rPr lang="en-US" sz="1600" b="0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maxpooling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layer and Dropout layers.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first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64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, 'same' padding 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input shape = (48, 48, 1) if you're using 'grayscale' 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colormode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second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third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After adding your convolutional blocks, add your Flatten layer.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first Dense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512 neurons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Dropout layer with dropout ratio of 0.4.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final Dense Layer with 4 neurons 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softmax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Print your model summary</a:t>
            </a:r>
          </a:p>
        </p:txBody>
      </p:sp>
    </p:spTree>
    <p:extLst>
      <p:ext uri="{BB962C8B-B14F-4D97-AF65-F5344CB8AC3E}">
        <p14:creationId xmlns:p14="http://schemas.microsoft.com/office/powerpoint/2010/main" val="367354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2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099" y="1181446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A6904C9F-84D8-9DAD-7E38-41161F31CAE9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Dense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BatchNormalization</a:t>
            </a:r>
            <a:r>
              <a:rPr lang="en-US" sz="2000" dirty="0">
                <a:solidFill>
                  <a:schemeClr val="tx2"/>
                </a:solidFill>
              </a:rPr>
              <a:t> Added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MODELS 1 &amp; 2 GRAPH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D88A-118F-673A-8702-5B910FA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00692"/>
            <a:ext cx="5303520" cy="3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13F8-F0EF-063A-B0E5-2DC159F7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8" y="851645"/>
            <a:ext cx="5410080" cy="13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B0D28-1359-DA9A-5507-653065B3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8" y="2157285"/>
            <a:ext cx="3236512" cy="1737472"/>
          </a:xfrm>
          <a:prstGeom prst="rect">
            <a:avLst/>
          </a:prstGeom>
        </p:spPr>
      </p:pic>
      <p:pic>
        <p:nvPicPr>
          <p:cNvPr id="6" name="Picture 2" descr="How to Perform Face Recognition With VGGFace2 in Keras -  MachineLearningMastery.com">
            <a:extLst>
              <a:ext uri="{FF2B5EF4-FFF2-40B4-BE49-F238E27FC236}">
                <a16:creationId xmlns:a16="http://schemas.microsoft.com/office/drawing/2014/main" id="{636CE716-432D-5DA1-CBDE-812B12DB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8743" r="16263" b="5952"/>
          <a:stretch/>
        </p:blipFill>
        <p:spPr bwMode="auto">
          <a:xfrm>
            <a:off x="4572000" y="3026021"/>
            <a:ext cx="1229032" cy="11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B6E7-1DAF-8E43-9182-F36311BA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05" y="3026021"/>
            <a:ext cx="1232034" cy="1170432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4571999" y="2228162"/>
            <a:ext cx="3377381" cy="706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VGG16 Image vs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08D307C8-8BDA-1CAE-2F76-5D991BC77A62}"/>
              </a:ext>
            </a:extLst>
          </p:cNvPr>
          <p:cNvSpPr txBox="1">
            <a:spLocks/>
          </p:cNvSpPr>
          <p:nvPr/>
        </p:nvSpPr>
        <p:spPr>
          <a:xfrm>
            <a:off x="4571999" y="4289466"/>
            <a:ext cx="3333137" cy="5124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65 to 1 Image Data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ResNetV2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40773" y="851645"/>
            <a:ext cx="4375355" cy="3086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42,658,176 Parameters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14550-331B-6BBE-F581-40F3AAF3F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6"/>
          <a:stretch/>
        </p:blipFill>
        <p:spPr>
          <a:xfrm>
            <a:off x="5569974" y="1286386"/>
            <a:ext cx="2703872" cy="1468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EBEB9-37BF-0CB4-109C-3841D51D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9" y="1286386"/>
            <a:ext cx="4586011" cy="20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EFFICENTNET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024284" y="1608730"/>
            <a:ext cx="3328916" cy="24665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bg2"/>
              </a:buClr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F09A8-14DC-3671-DE7B-232BCB8A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608730"/>
            <a:ext cx="5486400" cy="1130281"/>
          </a:xfrm>
          <a:prstGeom prst="rect">
            <a:avLst/>
          </a:prstGeom>
        </p:spPr>
      </p:pic>
      <p:sp>
        <p:nvSpPr>
          <p:cNvPr id="14" name="Google Shape;65;p16">
            <a:extLst>
              <a:ext uri="{FF2B5EF4-FFF2-40B4-BE49-F238E27FC236}">
                <a16:creationId xmlns:a16="http://schemas.microsoft.com/office/drawing/2014/main" id="{E2E19549-1433-1079-EF60-F81B47EFB49E}"/>
              </a:ext>
            </a:extLst>
          </p:cNvPr>
          <p:cNvSpPr txBox="1">
            <a:spLocks/>
          </p:cNvSpPr>
          <p:nvPr/>
        </p:nvSpPr>
        <p:spPr>
          <a:xfrm>
            <a:off x="648929" y="1028663"/>
            <a:ext cx="4763729" cy="288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8,769,374 Parameters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202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  1  MODEL</a:t>
            </a:r>
            <a:endParaRPr dirty="0"/>
          </a:p>
        </p:txBody>
      </p:sp>
      <p:sp>
        <p:nvSpPr>
          <p:cNvPr id="2" name="Google Shape;373;p23">
            <a:extLst>
              <a:ext uri="{FF2B5EF4-FFF2-40B4-BE49-F238E27FC236}">
                <a16:creationId xmlns:a16="http://schemas.microsoft.com/office/drawing/2014/main" id="{194FCED4-D290-643F-C47C-9826A856472B}"/>
              </a:ext>
            </a:extLst>
          </p:cNvPr>
          <p:cNvSpPr txBox="1"/>
          <p:nvPr/>
        </p:nvSpPr>
        <p:spPr>
          <a:xfrm>
            <a:off x="651273" y="758192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Version 3 CNN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Google Shape;65;p16">
            <a:extLst>
              <a:ext uri="{FF2B5EF4-FFF2-40B4-BE49-F238E27FC236}">
                <a16:creationId xmlns:a16="http://schemas.microsoft.com/office/drawing/2014/main" id="{6357475A-37BE-F885-B8A1-5B23556DB16A}"/>
              </a:ext>
            </a:extLst>
          </p:cNvPr>
          <p:cNvSpPr txBox="1">
            <a:spLocks/>
          </p:cNvSpPr>
          <p:nvPr/>
        </p:nvSpPr>
        <p:spPr>
          <a:xfrm>
            <a:off x="651273" y="1084069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Loader Augmentation Hyperparameter adjustments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Validation accuracy dips to in Epoch 8?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70D24-9774-92B9-5ED2-1D56D691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4" y="2718620"/>
            <a:ext cx="5520813" cy="20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1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Final CapStone Model Version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68F198E8-3E5D-B584-F628-46E35E585690}"/>
              </a:ext>
            </a:extLst>
          </p:cNvPr>
          <p:cNvSpPr txBox="1">
            <a:spLocks/>
          </p:cNvSpPr>
          <p:nvPr/>
        </p:nvSpPr>
        <p:spPr>
          <a:xfrm>
            <a:off x="759429" y="1506856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parameters : 2,973,700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ADE474-612E-A750-E606-1431E6DE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6" y="2695094"/>
            <a:ext cx="5093110" cy="2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10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26" name="Google Shape;1026;p35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SCHEDULE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7" name="Google Shape;1027;p35"/>
          <p:cNvSpPr txBox="1"/>
          <p:nvPr/>
        </p:nvSpPr>
        <p:spPr>
          <a:xfrm>
            <a:off x="720100" y="4090575"/>
            <a:ext cx="3852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28" name="Google Shape;1028;p35"/>
          <p:cNvGrpSpPr/>
          <p:nvPr/>
        </p:nvGrpSpPr>
        <p:grpSpPr>
          <a:xfrm>
            <a:off x="4824650" y="3798525"/>
            <a:ext cx="3359127" cy="555564"/>
            <a:chOff x="4824650" y="3798525"/>
            <a:chExt cx="3359127" cy="555564"/>
          </a:xfrm>
        </p:grpSpPr>
        <p:sp>
          <p:nvSpPr>
            <p:cNvPr id="1029" name="Google Shape;1029;p35"/>
            <p:cNvSpPr txBox="1"/>
            <p:nvPr/>
          </p:nvSpPr>
          <p:spPr>
            <a:xfrm>
              <a:off x="4824650" y="379853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0" name="Google Shape;1030;p35"/>
            <p:cNvSpPr txBox="1"/>
            <p:nvPr/>
          </p:nvSpPr>
          <p:spPr>
            <a:xfrm>
              <a:off x="5718077" y="407988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5718049" y="379852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2" name="Google Shape;1032;p35"/>
          <p:cNvGrpSpPr/>
          <p:nvPr/>
        </p:nvGrpSpPr>
        <p:grpSpPr>
          <a:xfrm>
            <a:off x="4824650" y="1752761"/>
            <a:ext cx="3359127" cy="555553"/>
            <a:chOff x="4824650" y="1752761"/>
            <a:chExt cx="3359127" cy="555553"/>
          </a:xfrm>
        </p:grpSpPr>
        <p:sp>
          <p:nvSpPr>
            <p:cNvPr id="1033" name="Google Shape;1033;p35"/>
            <p:cNvSpPr txBox="1"/>
            <p:nvPr/>
          </p:nvSpPr>
          <p:spPr>
            <a:xfrm>
              <a:off x="4824650" y="175276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4" name="Google Shape;1034;p35"/>
            <p:cNvSpPr txBox="1"/>
            <p:nvPr/>
          </p:nvSpPr>
          <p:spPr>
            <a:xfrm>
              <a:off x="5718077" y="203411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5696450" y="1830450"/>
              <a:ext cx="246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824650" y="2434675"/>
            <a:ext cx="3359127" cy="555564"/>
            <a:chOff x="4824650" y="2434675"/>
            <a:chExt cx="3359127" cy="555564"/>
          </a:xfrm>
        </p:grpSpPr>
        <p:sp>
          <p:nvSpPr>
            <p:cNvPr id="1037" name="Google Shape;1037;p35"/>
            <p:cNvSpPr txBox="1"/>
            <p:nvPr/>
          </p:nvSpPr>
          <p:spPr>
            <a:xfrm>
              <a:off x="4824650" y="243468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8" name="Google Shape;1038;p35"/>
            <p:cNvSpPr txBox="1"/>
            <p:nvPr/>
          </p:nvSpPr>
          <p:spPr>
            <a:xfrm>
              <a:off x="5718077" y="271603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toxic atmosphere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9" name="Google Shape;1039;p35"/>
            <p:cNvSpPr txBox="1"/>
            <p:nvPr/>
          </p:nvSpPr>
          <p:spPr>
            <a:xfrm>
              <a:off x="5718049" y="243467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40" name="Google Shape;1040;p35"/>
          <p:cNvGrpSpPr/>
          <p:nvPr/>
        </p:nvGrpSpPr>
        <p:grpSpPr>
          <a:xfrm>
            <a:off x="4824650" y="3116600"/>
            <a:ext cx="3359127" cy="555564"/>
            <a:chOff x="4824650" y="3116600"/>
            <a:chExt cx="3359127" cy="555564"/>
          </a:xfrm>
        </p:grpSpPr>
        <p:sp>
          <p:nvSpPr>
            <p:cNvPr id="1041" name="Google Shape;1041;p35"/>
            <p:cNvSpPr txBox="1"/>
            <p:nvPr/>
          </p:nvSpPr>
          <p:spPr>
            <a:xfrm>
              <a:off x="4824650" y="311661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15h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2" name="Google Shape;1042;p35"/>
            <p:cNvSpPr txBox="1"/>
            <p:nvPr/>
          </p:nvSpPr>
          <p:spPr>
            <a:xfrm>
              <a:off x="5718077" y="339796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43" name="Google Shape;1043;p35"/>
            <p:cNvSpPr txBox="1"/>
            <p:nvPr/>
          </p:nvSpPr>
          <p:spPr>
            <a:xfrm>
              <a:off x="5718049" y="3116600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044" name="Google Shape;1044;p35"/>
          <p:cNvSpPr/>
          <p:nvPr/>
        </p:nvSpPr>
        <p:spPr>
          <a:xfrm>
            <a:off x="4697741" y="2599836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4697741" y="328176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4697741" y="396368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4697741" y="1917911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 txBox="1"/>
          <p:nvPr/>
        </p:nvSpPr>
        <p:spPr>
          <a:xfrm>
            <a:off x="1391962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Jupiter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1922354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2452745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2983137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2" name="Google Shape;1052;p35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/>
          <a:stretch/>
        </p:blipFill>
        <p:spPr>
          <a:xfrm>
            <a:off x="1175450" y="1635475"/>
            <a:ext cx="2650499" cy="2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523816" y="3356253"/>
            <a:ext cx="3432025" cy="1575488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743" y="3402657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aphicFrame>
        <p:nvGraphicFramePr>
          <p:cNvPr id="1216" name="Google Shape;1216;p40"/>
          <p:cNvGraphicFramePr/>
          <p:nvPr/>
        </p:nvGraphicFramePr>
        <p:xfrm>
          <a:off x="713275" y="1618473"/>
          <a:ext cx="7717350" cy="298689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MON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TUE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WED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THU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FRI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10:00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Google Shape;1217;p40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PLANNING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18" name="Google Shape;1218;p40"/>
          <p:cNvGrpSpPr/>
          <p:nvPr/>
        </p:nvGrpSpPr>
        <p:grpSpPr>
          <a:xfrm>
            <a:off x="1194854" y="1666912"/>
            <a:ext cx="320143" cy="392581"/>
            <a:chOff x="3086313" y="2877049"/>
            <a:chExt cx="320143" cy="392581"/>
          </a:xfrm>
        </p:grpSpPr>
        <p:sp>
          <p:nvSpPr>
            <p:cNvPr id="1219" name="Google Shape;1219;p4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64345" y="25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HEATMAP</a:t>
            </a:r>
            <a:endParaRPr dirty="0"/>
          </a:p>
        </p:txBody>
      </p:sp>
      <p:sp>
        <p:nvSpPr>
          <p:cNvPr id="1342" name="Google Shape;1342;p44"/>
          <p:cNvSpPr txBox="1"/>
          <p:nvPr/>
        </p:nvSpPr>
        <p:spPr>
          <a:xfrm>
            <a:off x="1687200" y="831981"/>
            <a:ext cx="585828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 vs ACTUAL (Folder)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3589-B335-5251-6B00-068F5B6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94" y="1573218"/>
            <a:ext cx="4612321" cy="3222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59429" y="1056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MISMATCH IMAGES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BF27C-36FD-6EE4-0CA6-A068364FDCE7}"/>
              </a:ext>
            </a:extLst>
          </p:cNvPr>
          <p:cNvGrpSpPr/>
          <p:nvPr/>
        </p:nvGrpSpPr>
        <p:grpSpPr>
          <a:xfrm>
            <a:off x="1686714" y="678398"/>
            <a:ext cx="5869376" cy="4316389"/>
            <a:chOff x="1583959" y="831981"/>
            <a:chExt cx="4551369" cy="3715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00A67-C0B9-C249-3B5C-F947A78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0" y="831981"/>
              <a:ext cx="4551368" cy="12307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AD1B3A-EBB0-7F5D-124A-664A8774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960" y="2062773"/>
              <a:ext cx="4551368" cy="12574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04E428-3E38-4372-59A6-08BCA29D4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0" r="717" b="917"/>
            <a:stretch/>
          </p:blipFill>
          <p:spPr>
            <a:xfrm>
              <a:off x="1583959" y="3320220"/>
              <a:ext cx="4551367" cy="122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0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BD742-6506-E6F9-1C83-870B1D4D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639"/>
              </p:ext>
            </p:extLst>
          </p:nvPr>
        </p:nvGraphicFramePr>
        <p:xfrm>
          <a:off x="1253613" y="1248697"/>
          <a:ext cx="6735520" cy="3626653"/>
        </p:xfrm>
        <a:graphic>
          <a:graphicData uri="http://schemas.openxmlformats.org/drawingml/2006/table">
            <a:tbl>
              <a:tblPr/>
              <a:tblGrid>
                <a:gridCol w="841940">
                  <a:extLst>
                    <a:ext uri="{9D8B030D-6E8A-4147-A177-3AD203B41FA5}">
                      <a16:colId xmlns:a16="http://schemas.microsoft.com/office/drawing/2014/main" val="223993037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344781555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56043180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2655207168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415771183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98239913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66454416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179216698"/>
                    </a:ext>
                  </a:extLst>
                </a:gridCol>
              </a:tblGrid>
              <a:tr h="468013">
                <a:tc>
                  <a:txBody>
                    <a:bodyPr/>
                    <a:lstStyle/>
                    <a:p>
                      <a:pPr fontAlgn="ctr"/>
                      <a:endParaRPr lang="en-US" sz="800" b="1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Parameters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Train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Train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0966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1</a:t>
                      </a:r>
                      <a:r>
                        <a:rPr lang="en-US" sz="800">
                          <a:effectLst/>
                        </a:rPr>
                        <a:t>: Grayscale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605,060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0.706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1229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2</a:t>
                      </a:r>
                      <a:r>
                        <a:rPr lang="en-US" sz="800">
                          <a:effectLst/>
                        </a:rPr>
                        <a:t>: Grayscale 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389,604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0.796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36290"/>
                  </a:ext>
                </a:extLst>
              </a:tr>
              <a:tr h="35056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3</a:t>
                      </a:r>
                      <a:r>
                        <a:rPr lang="en-US" sz="800">
                          <a:effectLst/>
                        </a:rPr>
                        <a:t>: VGG16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14,714,688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0.687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0.675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16681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4</a:t>
                      </a:r>
                      <a:r>
                        <a:rPr lang="en-US" sz="800">
                          <a:effectLst/>
                        </a:rPr>
                        <a:t>: ResNet V2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42,658,176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9203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5</a:t>
                      </a:r>
                      <a:r>
                        <a:rPr lang="en-US" sz="800">
                          <a:effectLst/>
                        </a:rPr>
                        <a:t>: EfficientNet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8,769,374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0022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6</a:t>
                      </a:r>
                      <a:r>
                        <a:rPr lang="en-US" sz="800">
                          <a:effectLst/>
                        </a:rPr>
                        <a:t>: Grayscale 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1,592,324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0.543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72561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7</a:t>
                      </a:r>
                      <a:r>
                        <a:rPr lang="en-US" sz="800" dirty="0">
                          <a:effectLst/>
                        </a:rPr>
                        <a:t>: Grayscale 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2,973,700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92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Less complex models work better with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Transfer learning models mediocre to poor on dataset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Numerous Use cases for facial emotion detection</a:t>
            </a:r>
          </a:p>
          <a:p>
            <a:pPr marL="342900" lvl="7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382929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DE84C-74FB-1176-54AF-7337392E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17" y="2059413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687050833"/>
              </p:ext>
            </p:extLst>
          </p:nvPr>
        </p:nvGraphicFramePr>
        <p:xfrm>
          <a:off x="879987" y="1902542"/>
          <a:ext cx="7480275" cy="2995569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535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26.4%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21.0%</a:t>
                      </a:r>
                      <a:endParaRPr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36.7%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22.9%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24.4%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16.0%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32   25.0%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15109     74.7%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4977     24.6%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128     0.006%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885C37-004C-8499-249B-7B75577AF5BF}"/>
              </a:ext>
            </a:extLst>
          </p:cNvPr>
          <p:cNvSpPr txBox="1"/>
          <p:nvPr/>
        </p:nvSpPr>
        <p:spPr>
          <a:xfrm>
            <a:off x="879987" y="1047136"/>
            <a:ext cx="7431114" cy="8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20,214 Grayscale Images, 48 Pixel Square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small TEST set : 60-80 / 10-20 / 10-20 standard ratios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6" y="1800503"/>
            <a:ext cx="828367" cy="828367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628870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1800504"/>
            <a:ext cx="828366" cy="82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1" y="1800504"/>
            <a:ext cx="828366" cy="828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A92B-22D1-F1C3-E02D-1F3C07E7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958" y="1800505"/>
            <a:ext cx="828365" cy="828365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cartoon, etc…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294" y="1800503"/>
            <a:ext cx="870160" cy="87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945" y="3000035"/>
            <a:ext cx="828367" cy="828367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6284" y="3000035"/>
            <a:ext cx="828366" cy="82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3802" y="2925063"/>
            <a:ext cx="903338" cy="903338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3218832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graphicFrame>
        <p:nvGraphicFramePr>
          <p:cNvPr id="3" name="Google Shape;1148;p38">
            <a:extLst>
              <a:ext uri="{FF2B5EF4-FFF2-40B4-BE49-F238E27FC236}">
                <a16:creationId xmlns:a16="http://schemas.microsoft.com/office/drawing/2014/main" id="{611F68DC-4A6A-61D0-7F13-83BD9AC6B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217539"/>
              </p:ext>
            </p:extLst>
          </p:nvPr>
        </p:nvGraphicFramePr>
        <p:xfrm>
          <a:off x="924450" y="1486550"/>
          <a:ext cx="7295100" cy="341352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43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264">
                  <a:extLst>
                    <a:ext uri="{9D8B030D-6E8A-4147-A177-3AD203B41FA5}">
                      <a16:colId xmlns:a16="http://schemas.microsoft.com/office/drawing/2014/main" val="4062859342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4053525931"/>
                    </a:ext>
                  </a:extLst>
                </a:gridCol>
                <a:gridCol w="296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MODEL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LAYERS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PARAMETERS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COMMENT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1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5 : 3 Conv2d</a:t>
                      </a:r>
                      <a:endParaRPr lang="en-US"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605,060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Lowcode Model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6 : 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389,604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BatchNormalization, Dense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VGG16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14,714,688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1,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9295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ResNetV2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42,658,176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2,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7498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EfficientNet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8,769,374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3,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45270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Milestone 1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7 : 4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1,592,324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Kernel Size 3 &amp; 2, Conv2D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286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CapStone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8 : 5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2,973,700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Conv2D Layer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9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46385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986</Words>
  <Application>Microsoft Office PowerPoint</Application>
  <PresentationFormat>On-screen Show (16:9)</PresentationFormat>
  <Paragraphs>272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Raleway Medium</vt:lpstr>
      <vt:lpstr>Fira Sans Condensed Light</vt:lpstr>
      <vt:lpstr>Cascadia Mono SemiBold</vt:lpstr>
      <vt:lpstr>Courier New</vt:lpstr>
      <vt:lpstr>Fira Sans Condensed</vt:lpstr>
      <vt:lpstr>Rajdhani</vt:lpstr>
      <vt:lpstr>AI Tech Agency Infographics by Slidesgo</vt:lpstr>
      <vt:lpstr>Facial Emotion Detection</vt:lpstr>
      <vt:lpstr>PROBLEM DEFINITION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CONVOLUTIONAL NEURAL NETWORK (CNN) MODELS</vt:lpstr>
      <vt:lpstr>DATASET LOADERS</vt:lpstr>
      <vt:lpstr>CNN MODEL 1</vt:lpstr>
      <vt:lpstr>CNN MODEL 2</vt:lpstr>
      <vt:lpstr>CNN MODELS 1 &amp; 2 GRAPH</vt:lpstr>
      <vt:lpstr>VGG-16 ARCHITECTURE</vt:lpstr>
      <vt:lpstr>ResNetV2 ARCHITECTURE</vt:lpstr>
      <vt:lpstr>EFFICENTNET ARCHITECTURE</vt:lpstr>
      <vt:lpstr>MILESTONE  1  MODEL</vt:lpstr>
      <vt:lpstr>CAPSTONE  MODEL</vt:lpstr>
      <vt:lpstr>AI TECH AGENCY INFOGRAPHICS</vt:lpstr>
      <vt:lpstr>AI TECH AGENCY INFOGRAPHICS</vt:lpstr>
      <vt:lpstr>FINAL MODEL HEATMAP</vt:lpstr>
      <vt:lpstr>FINAL MODEL MISMATCH IMAGES</vt:lpstr>
      <vt:lpstr>FINAL CNN MODEL ANALYSIS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Jeff Stearns</cp:lastModifiedBy>
  <cp:revision>82</cp:revision>
  <dcterms:modified xsi:type="dcterms:W3CDTF">2023-10-15T22:57:42Z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